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4" roundtripDataSignature="AMtx7mgPGeRLOjIZsFmovaaToa0pcKuM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2"/>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2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3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3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7" name="Google Shape;5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2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2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23"/>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8" name="Google Shape;1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24"/>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2" name="Google Shape;22;p24"/>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3" name="Google Shape;23;p24"/>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8" name="Google Shape;2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2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2" name="Google Shape;32;p2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3" name="Google Shape;33;p26"/>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 name="Google Shape;34;p26"/>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5" name="Google Shape;3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2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9" name="Google Shape;39;p27"/>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2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2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2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2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3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Blockchain in Electric Vehicle Charging</a:t>
            </a:r>
            <a:endParaRPr/>
          </a:p>
        </p:txBody>
      </p:sp>
      <p:sp>
        <p:nvSpPr>
          <p:cNvPr id="65" name="Google Shape;65;p1"/>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Diego Aulet-Leon</a:t>
            </a:r>
            <a:endParaRPr/>
          </a:p>
          <a:p>
            <a:pPr indent="0" lvl="0" marL="0" rtl="0" algn="l">
              <a:lnSpc>
                <a:spcPct val="100000"/>
              </a:lnSpc>
              <a:spcBef>
                <a:spcPts val="0"/>
              </a:spcBef>
              <a:spcAft>
                <a:spcPts val="0"/>
              </a:spcAft>
              <a:buSzPts val="1600"/>
              <a:buNone/>
            </a:pPr>
            <a:r>
              <a:rPr lang="en"/>
              <a:t>Vatsal Patel</a:t>
            </a:r>
            <a:endParaRPr/>
          </a:p>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Multi Agent Energy Transaction System (MAS)</a:t>
            </a:r>
            <a:endParaRPr/>
          </a:p>
        </p:txBody>
      </p:sp>
      <p:sp>
        <p:nvSpPr>
          <p:cNvPr id="122" name="Google Shape;122;p10"/>
          <p:cNvSpPr txBox="1"/>
          <p:nvPr>
            <p:ph idx="2" type="body"/>
          </p:nvPr>
        </p:nvSpPr>
        <p:spPr>
          <a:xfrm>
            <a:off x="4274350" y="1505700"/>
            <a:ext cx="4557900" cy="307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300"/>
              <a:buNone/>
            </a:pPr>
            <a:r>
              <a:rPr lang="en"/>
              <a:t>Multi-agent coalition refers to a way to cooperate agents to complete a task, where none of them can complete it independently.</a:t>
            </a:r>
            <a:endParaRPr/>
          </a:p>
          <a:p>
            <a:pPr indent="0" lvl="0" marL="0" rtl="0" algn="l">
              <a:lnSpc>
                <a:spcPct val="115000"/>
              </a:lnSpc>
              <a:spcBef>
                <a:spcPts val="1600"/>
              </a:spcBef>
              <a:spcAft>
                <a:spcPts val="0"/>
              </a:spcAft>
              <a:buSzPts val="1300"/>
              <a:buNone/>
            </a:pPr>
            <a:r>
              <a:rPr lang="en"/>
              <a:t>A prosumer (producer and consumer) is modelled as a Multi-Agent System (MAS)</a:t>
            </a:r>
            <a:endParaRPr/>
          </a:p>
          <a:p>
            <a:pPr indent="0" lvl="0" marL="0" rtl="0" algn="l">
              <a:lnSpc>
                <a:spcPct val="115000"/>
              </a:lnSpc>
              <a:spcBef>
                <a:spcPts val="1600"/>
              </a:spcBef>
              <a:spcAft>
                <a:spcPts val="1600"/>
              </a:spcAft>
              <a:buSzPts val="1300"/>
              <a:buNone/>
            </a:pPr>
            <a:r>
              <a:rPr lang="en"/>
              <a:t>Resource Agents (RAs) are meant to perceive the operational status of status of energy resources from the MASs</a:t>
            </a:r>
            <a:endParaRPr/>
          </a:p>
        </p:txBody>
      </p:sp>
      <p:pic>
        <p:nvPicPr>
          <p:cNvPr id="123" name="Google Shape;123;p10"/>
          <p:cNvPicPr preferRelativeResize="0"/>
          <p:nvPr/>
        </p:nvPicPr>
        <p:blipFill rotWithShape="1">
          <a:blip r:embed="rId3">
            <a:alphaModFix/>
          </a:blip>
          <a:srcRect b="0" l="0" r="0" t="0"/>
          <a:stretch/>
        </p:blipFill>
        <p:spPr>
          <a:xfrm>
            <a:off x="592925" y="1336550"/>
            <a:ext cx="3169102" cy="3714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Multi Agent Energy Transaction System</a:t>
            </a:r>
            <a:endParaRPr/>
          </a:p>
        </p:txBody>
      </p:sp>
      <p:sp>
        <p:nvSpPr>
          <p:cNvPr id="129" name="Google Shape;129;p11"/>
          <p:cNvSpPr txBox="1"/>
          <p:nvPr>
            <p:ph idx="2" type="body"/>
          </p:nvPr>
        </p:nvSpPr>
        <p:spPr>
          <a:xfrm>
            <a:off x="311725" y="1481875"/>
            <a:ext cx="4557900" cy="307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300"/>
              <a:buNone/>
            </a:pPr>
            <a:r>
              <a:rPr lang="en"/>
              <a:t>The Local Coordination Agent (LCA) gets energy resource information from RAs, and performs the energy management automatically.</a:t>
            </a:r>
            <a:endParaRPr/>
          </a:p>
          <a:p>
            <a:pPr indent="0" lvl="0" marL="0" rtl="0" algn="l">
              <a:lnSpc>
                <a:spcPct val="115000"/>
              </a:lnSpc>
              <a:spcBef>
                <a:spcPts val="1600"/>
              </a:spcBef>
              <a:spcAft>
                <a:spcPts val="1600"/>
              </a:spcAft>
              <a:buSzPts val="1300"/>
              <a:buNone/>
            </a:pPr>
            <a:r>
              <a:rPr lang="en"/>
              <a:t>If the LCA determines an energy shortage, the Social Coordination Agent (SCA) for the LCA negotiates with the grid and other corresponding SCAs to purchase the power at the lowest cost.</a:t>
            </a:r>
            <a:endParaRPr/>
          </a:p>
        </p:txBody>
      </p:sp>
      <p:pic>
        <p:nvPicPr>
          <p:cNvPr id="130" name="Google Shape;130;p11"/>
          <p:cNvPicPr preferRelativeResize="0"/>
          <p:nvPr/>
        </p:nvPicPr>
        <p:blipFill rotWithShape="1">
          <a:blip r:embed="rId3">
            <a:alphaModFix/>
          </a:blip>
          <a:srcRect b="0" l="0" r="0" t="0"/>
          <a:stretch/>
        </p:blipFill>
        <p:spPr>
          <a:xfrm>
            <a:off x="5343525" y="1348450"/>
            <a:ext cx="3169102" cy="3714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2"/>
          <p:cNvSpPr txBox="1"/>
          <p:nvPr>
            <p:ph type="title"/>
          </p:nvPr>
        </p:nvSpPr>
        <p:spPr>
          <a:xfrm>
            <a:off x="311725" y="166700"/>
            <a:ext cx="8520600" cy="95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Blockchain Module of the Multi Agent Coalition</a:t>
            </a:r>
            <a:endParaRPr/>
          </a:p>
        </p:txBody>
      </p:sp>
      <p:sp>
        <p:nvSpPr>
          <p:cNvPr id="136" name="Google Shape;136;p12"/>
          <p:cNvSpPr txBox="1"/>
          <p:nvPr>
            <p:ph idx="2" type="body"/>
          </p:nvPr>
        </p:nvSpPr>
        <p:spPr>
          <a:xfrm>
            <a:off x="4832400" y="1505700"/>
            <a:ext cx="3999900" cy="307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300"/>
              <a:buNone/>
            </a:pPr>
            <a:r>
              <a:rPr lang="en"/>
              <a:t>Consists of a double-chain; the Contract Chain, and the Ledger Chain</a:t>
            </a:r>
            <a:endParaRPr/>
          </a:p>
          <a:p>
            <a:pPr indent="0" lvl="0" marL="0" rtl="0" algn="l">
              <a:lnSpc>
                <a:spcPct val="115000"/>
              </a:lnSpc>
              <a:spcBef>
                <a:spcPts val="1600"/>
              </a:spcBef>
              <a:spcAft>
                <a:spcPts val="0"/>
              </a:spcAft>
              <a:buSzPts val="1300"/>
              <a:buNone/>
            </a:pPr>
            <a:r>
              <a:rPr lang="en"/>
              <a:t>Each block in the contract chain contains only one energy trading contract. </a:t>
            </a:r>
            <a:endParaRPr/>
          </a:p>
          <a:p>
            <a:pPr indent="0" lvl="0" marL="0" rtl="0" algn="l">
              <a:lnSpc>
                <a:spcPct val="115000"/>
              </a:lnSpc>
              <a:spcBef>
                <a:spcPts val="1600"/>
              </a:spcBef>
              <a:spcAft>
                <a:spcPts val="0"/>
              </a:spcAft>
              <a:buSzPts val="1300"/>
              <a:buNone/>
            </a:pPr>
            <a:r>
              <a:rPr lang="en"/>
              <a:t>The ledger chain is the final financial settlement which corresponds to each contract block.  </a:t>
            </a:r>
            <a:endParaRPr/>
          </a:p>
          <a:p>
            <a:pPr indent="0" lvl="0" marL="0" rtl="0" algn="l">
              <a:lnSpc>
                <a:spcPct val="115000"/>
              </a:lnSpc>
              <a:spcBef>
                <a:spcPts val="1600"/>
              </a:spcBef>
              <a:spcAft>
                <a:spcPts val="1600"/>
              </a:spcAft>
              <a:buSzPts val="1300"/>
              <a:buNone/>
            </a:pPr>
            <a:r>
              <a:rPr lang="en"/>
              <a:t>Each pair of contract-block and ledger-block is equipped with a high frequency verifier.</a:t>
            </a:r>
            <a:endParaRPr/>
          </a:p>
        </p:txBody>
      </p:sp>
      <p:pic>
        <p:nvPicPr>
          <p:cNvPr id="137" name="Google Shape;137;p12"/>
          <p:cNvPicPr preferRelativeResize="0"/>
          <p:nvPr/>
        </p:nvPicPr>
        <p:blipFill rotWithShape="1">
          <a:blip r:embed="rId3">
            <a:alphaModFix/>
          </a:blip>
          <a:srcRect b="0" l="0" r="0" t="0"/>
          <a:stretch/>
        </p:blipFill>
        <p:spPr>
          <a:xfrm>
            <a:off x="311725" y="1600200"/>
            <a:ext cx="4209459" cy="2981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MAS Energy Negotiation Process</a:t>
            </a:r>
            <a:endParaRPr/>
          </a:p>
        </p:txBody>
      </p:sp>
      <p:sp>
        <p:nvSpPr>
          <p:cNvPr id="143" name="Google Shape;143;p13"/>
          <p:cNvSpPr txBox="1"/>
          <p:nvPr>
            <p:ph idx="1" type="body"/>
          </p:nvPr>
        </p:nvSpPr>
        <p:spPr>
          <a:xfrm>
            <a:off x="311700" y="1505700"/>
            <a:ext cx="5189400" cy="341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300"/>
              <a:buNone/>
            </a:pPr>
            <a:r>
              <a:rPr lang="en"/>
              <a:t>The goal of this model is that the LCA uses the electricity retail price signed by the prosumer to calculate the price of power which the prosumer needs to buy from external suppliers.</a:t>
            </a:r>
            <a:endParaRPr/>
          </a:p>
          <a:p>
            <a:pPr indent="0" lvl="0" marL="0" rtl="0" algn="l">
              <a:lnSpc>
                <a:spcPct val="115000"/>
              </a:lnSpc>
              <a:spcBef>
                <a:spcPts val="1600"/>
              </a:spcBef>
              <a:spcAft>
                <a:spcPts val="0"/>
              </a:spcAft>
              <a:buSzPts val="1300"/>
              <a:buNone/>
            </a:pPr>
            <a:r>
              <a:rPr lang="en"/>
              <a:t>Agent Coalition Formulation algorithm is executed to determine the contract to use for prosuming energy</a:t>
            </a:r>
            <a:endParaRPr/>
          </a:p>
          <a:p>
            <a:pPr indent="0" lvl="0" marL="0" rtl="0" algn="l">
              <a:lnSpc>
                <a:spcPct val="115000"/>
              </a:lnSpc>
              <a:spcBef>
                <a:spcPts val="1600"/>
              </a:spcBef>
              <a:spcAft>
                <a:spcPts val="0"/>
              </a:spcAft>
              <a:buSzPts val="1300"/>
              <a:buNone/>
            </a:pPr>
            <a:r>
              <a:rPr lang="en"/>
              <a:t>After the trading deadline arrives, the buyer begins the price negotiation using the next algorithm, the Electricity Trading Negotiation Protocol. </a:t>
            </a:r>
            <a:endParaRPr/>
          </a:p>
          <a:p>
            <a:pPr indent="0" lvl="0" marL="0" rtl="0" algn="l">
              <a:lnSpc>
                <a:spcPct val="115000"/>
              </a:lnSpc>
              <a:spcBef>
                <a:spcPts val="1600"/>
              </a:spcBef>
              <a:spcAft>
                <a:spcPts val="1600"/>
              </a:spcAft>
              <a:buSzPts val="1300"/>
              <a:buNone/>
            </a:pPr>
            <a:r>
              <a:rPr lang="en"/>
              <a:t>When the trading deadline arrives, the negotiation is finished, and the Final Contract Determination Algorithm executes.</a:t>
            </a:r>
            <a:endParaRPr/>
          </a:p>
        </p:txBody>
      </p:sp>
      <p:pic>
        <p:nvPicPr>
          <p:cNvPr id="144" name="Google Shape;144;p13"/>
          <p:cNvPicPr preferRelativeResize="0"/>
          <p:nvPr/>
        </p:nvPicPr>
        <p:blipFill rotWithShape="1">
          <a:blip r:embed="rId3">
            <a:alphaModFix/>
          </a:blip>
          <a:srcRect b="0" l="0" r="0" t="0"/>
          <a:stretch/>
        </p:blipFill>
        <p:spPr>
          <a:xfrm>
            <a:off x="6026479" y="1505700"/>
            <a:ext cx="2805846" cy="3419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 Simulation of MAS in Reviewed Paper</a:t>
            </a:r>
            <a:endParaRPr/>
          </a:p>
        </p:txBody>
      </p:sp>
      <p:sp>
        <p:nvSpPr>
          <p:cNvPr id="150" name="Google Shape;150;p14"/>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Uses Australian “Smart Grid, Smart City” dataset, showing electricity consumption data of more than 300 Australian residential users.</a:t>
            </a:r>
            <a:endParaRPr/>
          </a:p>
          <a:p>
            <a:pPr indent="0" lvl="0" marL="0" rtl="0" algn="l">
              <a:lnSpc>
                <a:spcPct val="115000"/>
              </a:lnSpc>
              <a:spcBef>
                <a:spcPts val="1600"/>
              </a:spcBef>
              <a:spcAft>
                <a:spcPts val="0"/>
              </a:spcAft>
              <a:buSzPts val="1300"/>
              <a:buNone/>
            </a:pPr>
            <a:r>
              <a:rPr lang="en"/>
              <a:t>Residential users had photovoltaics and battery Energy Storage Systems (BESS).</a:t>
            </a:r>
            <a:endParaRPr/>
          </a:p>
          <a:p>
            <a:pPr indent="0" lvl="0" marL="0" rtl="0" algn="l">
              <a:lnSpc>
                <a:spcPct val="115000"/>
              </a:lnSpc>
              <a:spcBef>
                <a:spcPts val="1600"/>
              </a:spcBef>
              <a:spcAft>
                <a:spcPts val="0"/>
              </a:spcAft>
              <a:buSzPts val="1300"/>
              <a:buNone/>
            </a:pPr>
            <a:r>
              <a:rPr lang="en"/>
              <a:t>Assuming that communication network traffic is not considered, the average negotiation time was less than one second (about 700 ms).</a:t>
            </a:r>
            <a:endParaRPr/>
          </a:p>
          <a:p>
            <a:pPr indent="0" lvl="0" marL="0" rtl="0" algn="l">
              <a:lnSpc>
                <a:spcPct val="115000"/>
              </a:lnSpc>
              <a:spcBef>
                <a:spcPts val="1600"/>
              </a:spcBef>
              <a:spcAft>
                <a:spcPts val="0"/>
              </a:spcAft>
              <a:buSzPts val="1300"/>
              <a:buNone/>
            </a:pPr>
            <a:r>
              <a:rPr lang="en"/>
              <a:t>In the simulation, about 75-80% of deficit electricity transactions were satisfied by trading electricity with other prosumers.</a:t>
            </a:r>
            <a:endParaRPr/>
          </a:p>
          <a:p>
            <a:pPr indent="0" lvl="0" marL="0" rtl="0" algn="l">
              <a:lnSpc>
                <a:spcPct val="115000"/>
              </a:lnSpc>
              <a:spcBef>
                <a:spcPts val="1600"/>
              </a:spcBef>
              <a:spcAft>
                <a:spcPts val="1600"/>
              </a:spcAft>
              <a:buSzPts val="1300"/>
              <a:buNone/>
            </a:pPr>
            <a:r>
              <a:t/>
            </a:r>
            <a:endParaRPr/>
          </a:p>
        </p:txBody>
      </p:sp>
      <p:pic>
        <p:nvPicPr>
          <p:cNvPr id="151" name="Google Shape;151;p14"/>
          <p:cNvPicPr preferRelativeResize="0"/>
          <p:nvPr/>
        </p:nvPicPr>
        <p:blipFill rotWithShape="1">
          <a:blip r:embed="rId3">
            <a:alphaModFix/>
          </a:blip>
          <a:srcRect b="0" l="0" r="0" t="0"/>
          <a:stretch/>
        </p:blipFill>
        <p:spPr>
          <a:xfrm>
            <a:off x="311725" y="1715375"/>
            <a:ext cx="4136075" cy="265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5"/>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Part 3: Edge As a Service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311725" y="147250"/>
            <a:ext cx="8520600" cy="97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Edge As A Service (EAAS)</a:t>
            </a:r>
            <a:endParaRPr/>
          </a:p>
        </p:txBody>
      </p:sp>
      <p:sp>
        <p:nvSpPr>
          <p:cNvPr id="162" name="Google Shape;162;p16"/>
          <p:cNvSpPr txBox="1"/>
          <p:nvPr>
            <p:ph idx="2" type="body"/>
          </p:nvPr>
        </p:nvSpPr>
        <p:spPr>
          <a:xfrm>
            <a:off x="4832400" y="1505700"/>
            <a:ext cx="3999900" cy="335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a:t>The Industrial Network consists of two major sections </a:t>
            </a:r>
            <a:endParaRPr/>
          </a:p>
          <a:p>
            <a:pPr indent="-311150" lvl="0" marL="400050" rtl="0" algn="just">
              <a:lnSpc>
                <a:spcPct val="115000"/>
              </a:lnSpc>
              <a:spcBef>
                <a:spcPts val="0"/>
              </a:spcBef>
              <a:spcAft>
                <a:spcPts val="0"/>
              </a:spcAft>
              <a:buSzPts val="1300"/>
              <a:buChar char="➔"/>
            </a:pPr>
            <a:r>
              <a:rPr lang="en"/>
              <a:t>Resource Constrained  Layer (RCL)</a:t>
            </a:r>
            <a:endParaRPr/>
          </a:p>
          <a:p>
            <a:pPr indent="-298450" lvl="1" marL="571500" rtl="0" algn="just">
              <a:lnSpc>
                <a:spcPct val="115000"/>
              </a:lnSpc>
              <a:spcBef>
                <a:spcPts val="0"/>
              </a:spcBef>
              <a:spcAft>
                <a:spcPts val="0"/>
              </a:spcAft>
              <a:buSzPts val="1100"/>
              <a:buChar char="◆"/>
            </a:pPr>
            <a:r>
              <a:rPr lang="en"/>
              <a:t>Cluster Head (CH)</a:t>
            </a:r>
            <a:endParaRPr/>
          </a:p>
          <a:p>
            <a:pPr indent="-298450" lvl="2" marL="800100" rtl="0" algn="just">
              <a:lnSpc>
                <a:spcPct val="115000"/>
              </a:lnSpc>
              <a:spcBef>
                <a:spcPts val="0"/>
              </a:spcBef>
              <a:spcAft>
                <a:spcPts val="0"/>
              </a:spcAft>
              <a:buSzPts val="1100"/>
              <a:buChar char="●"/>
            </a:pPr>
            <a:r>
              <a:rPr lang="en"/>
              <a:t>Keeps Local records and saves as blocks on RCL Blockchain</a:t>
            </a:r>
            <a:endParaRPr/>
          </a:p>
          <a:p>
            <a:pPr indent="-298450" lvl="2" marL="800100" rtl="0" algn="just">
              <a:lnSpc>
                <a:spcPct val="115000"/>
              </a:lnSpc>
              <a:spcBef>
                <a:spcPts val="0"/>
              </a:spcBef>
              <a:spcAft>
                <a:spcPts val="0"/>
              </a:spcAft>
              <a:buSzPts val="1100"/>
              <a:buChar char="●"/>
            </a:pPr>
            <a:r>
              <a:rPr lang="en"/>
              <a:t>Edges (Power Stations)</a:t>
            </a:r>
            <a:endParaRPr/>
          </a:p>
          <a:p>
            <a:pPr indent="-311150" lvl="0" marL="400050" rtl="0" algn="just">
              <a:lnSpc>
                <a:spcPct val="115000"/>
              </a:lnSpc>
              <a:spcBef>
                <a:spcPts val="0"/>
              </a:spcBef>
              <a:spcAft>
                <a:spcPts val="0"/>
              </a:spcAft>
              <a:buSzPts val="1300"/>
              <a:buChar char="➔"/>
            </a:pPr>
            <a:r>
              <a:rPr lang="en"/>
              <a:t>Resource Extended Layer (REL) </a:t>
            </a:r>
            <a:endParaRPr/>
          </a:p>
          <a:p>
            <a:pPr indent="-298450" lvl="1" marL="571500" rtl="0" algn="just">
              <a:lnSpc>
                <a:spcPct val="115000"/>
              </a:lnSpc>
              <a:spcBef>
                <a:spcPts val="0"/>
              </a:spcBef>
              <a:spcAft>
                <a:spcPts val="0"/>
              </a:spcAft>
              <a:buSzPts val="1100"/>
              <a:buChar char="◆"/>
            </a:pPr>
            <a:r>
              <a:rPr lang="en"/>
              <a:t>Central Node (CN)</a:t>
            </a:r>
            <a:endParaRPr/>
          </a:p>
          <a:p>
            <a:pPr indent="-298450" lvl="2" marL="800100" rtl="0" algn="just">
              <a:lnSpc>
                <a:spcPct val="115000"/>
              </a:lnSpc>
              <a:spcBef>
                <a:spcPts val="0"/>
              </a:spcBef>
              <a:spcAft>
                <a:spcPts val="0"/>
              </a:spcAft>
              <a:buSzPts val="1100"/>
              <a:buChar char="●"/>
            </a:pPr>
            <a:r>
              <a:rPr lang="en"/>
              <a:t>Talks with RCLs and keeps their records as main Block in REL Blockchain.</a:t>
            </a:r>
            <a:endParaRPr/>
          </a:p>
          <a:p>
            <a:pPr indent="-298450" lvl="1" marL="571500" rtl="0" algn="just">
              <a:lnSpc>
                <a:spcPct val="115000"/>
              </a:lnSpc>
              <a:spcBef>
                <a:spcPts val="0"/>
              </a:spcBef>
              <a:spcAft>
                <a:spcPts val="0"/>
              </a:spcAft>
              <a:buSzPts val="1100"/>
              <a:buChar char="◆"/>
            </a:pPr>
            <a:r>
              <a:rPr lang="en"/>
              <a:t>Certification Server (CS)</a:t>
            </a:r>
            <a:endParaRPr/>
          </a:p>
          <a:p>
            <a:pPr indent="-298450" lvl="2" marL="800100" rtl="0" algn="just">
              <a:lnSpc>
                <a:spcPct val="115000"/>
              </a:lnSpc>
              <a:spcBef>
                <a:spcPts val="0"/>
              </a:spcBef>
              <a:spcAft>
                <a:spcPts val="0"/>
              </a:spcAft>
              <a:buSzPts val="1100"/>
              <a:buChar char="●"/>
            </a:pPr>
            <a:r>
              <a:rPr lang="en"/>
              <a:t>Looks for any anamolies in the blocks recorded.</a:t>
            </a:r>
            <a:endParaRPr/>
          </a:p>
        </p:txBody>
      </p:sp>
      <p:pic>
        <p:nvPicPr>
          <p:cNvPr id="163" name="Google Shape;163;p16"/>
          <p:cNvPicPr preferRelativeResize="0"/>
          <p:nvPr/>
        </p:nvPicPr>
        <p:blipFill rotWithShape="1">
          <a:blip r:embed="rId3">
            <a:alphaModFix/>
          </a:blip>
          <a:srcRect b="7808" l="0" r="0" t="0"/>
          <a:stretch/>
        </p:blipFill>
        <p:spPr>
          <a:xfrm>
            <a:off x="152400" y="1505700"/>
            <a:ext cx="4574712" cy="335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Dual BlockChains (REL and RCL)</a:t>
            </a:r>
            <a:endParaRPr/>
          </a:p>
        </p:txBody>
      </p:sp>
      <p:sp>
        <p:nvSpPr>
          <p:cNvPr id="169" name="Google Shape;169;p17"/>
          <p:cNvSpPr txBox="1"/>
          <p:nvPr>
            <p:ph idx="2" type="body"/>
          </p:nvPr>
        </p:nvSpPr>
        <p:spPr>
          <a:xfrm>
            <a:off x="4832400" y="1505700"/>
            <a:ext cx="3999900" cy="3408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solidFill>
                  <a:srgbClr val="000000"/>
                </a:solidFill>
                <a:latin typeface="Arial"/>
                <a:ea typeface="Arial"/>
                <a:cs typeface="Arial"/>
                <a:sym typeface="Arial"/>
              </a:rPr>
              <a:t>There are 2 Parallel Blockchains, each containing 2 sections 1) Block Head - Reference to previous block and their signature.</a:t>
            </a:r>
            <a:endParaRPr sz="1100">
              <a:solidFill>
                <a:srgbClr val="000000"/>
              </a:solidFill>
              <a:latin typeface="Arial"/>
              <a:ea typeface="Arial"/>
              <a:cs typeface="Arial"/>
              <a:sym typeface="Arial"/>
            </a:endParaRPr>
          </a:p>
          <a:p>
            <a:pPr indent="0" lvl="0" marL="0" rtl="0" algn="just">
              <a:spcBef>
                <a:spcPts val="0"/>
              </a:spcBef>
              <a:spcAft>
                <a:spcPts val="0"/>
              </a:spcAft>
              <a:buNone/>
            </a:pPr>
            <a:r>
              <a:rPr lang="en" sz="1100">
                <a:solidFill>
                  <a:srgbClr val="000000"/>
                </a:solidFill>
                <a:latin typeface="Arial"/>
                <a:ea typeface="Arial"/>
                <a:cs typeface="Arial"/>
                <a:sym typeface="Arial"/>
              </a:rPr>
              <a:t>2) Block Body - Contains the core information.</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rPr lang="en" sz="1100">
                <a:solidFill>
                  <a:srgbClr val="000000"/>
                </a:solidFill>
                <a:latin typeface="Arial"/>
                <a:ea typeface="Arial"/>
                <a:cs typeface="Arial"/>
                <a:sym typeface="Arial"/>
              </a:rPr>
              <a:t>RCL - Block Body </a:t>
            </a:r>
            <a:endParaRPr sz="1100">
              <a:solidFill>
                <a:srgbClr val="000000"/>
              </a:solidFill>
              <a:latin typeface="Arial"/>
              <a:ea typeface="Arial"/>
              <a:cs typeface="Arial"/>
              <a:sym typeface="Arial"/>
            </a:endParaRPr>
          </a:p>
          <a:p>
            <a:pPr indent="0" lvl="0" marL="0" rtl="0" algn="just">
              <a:spcBef>
                <a:spcPts val="0"/>
              </a:spcBef>
              <a:spcAft>
                <a:spcPts val="0"/>
              </a:spcAft>
              <a:buNone/>
            </a:pPr>
            <a:r>
              <a:rPr lang="en" sz="1100">
                <a:solidFill>
                  <a:srgbClr val="000000"/>
                </a:solidFill>
                <a:latin typeface="Arial"/>
                <a:ea typeface="Arial"/>
                <a:cs typeface="Arial"/>
                <a:sym typeface="Arial"/>
              </a:rPr>
              <a:t>The policy head maintains an access control list. These control lists define RCL transactions and rules for communicating with REL.</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rPr lang="en" sz="1100">
                <a:solidFill>
                  <a:srgbClr val="000000"/>
                </a:solidFill>
                <a:latin typeface="Arial"/>
                <a:ea typeface="Arial"/>
                <a:cs typeface="Arial"/>
                <a:sym typeface="Arial"/>
              </a:rPr>
              <a:t>REL - Block Body</a:t>
            </a:r>
            <a:endParaRPr sz="1100">
              <a:solidFill>
                <a:srgbClr val="000000"/>
              </a:solidFill>
              <a:latin typeface="Arial"/>
              <a:ea typeface="Arial"/>
              <a:cs typeface="Arial"/>
              <a:sym typeface="Arial"/>
            </a:endParaRPr>
          </a:p>
          <a:p>
            <a:pPr indent="0" lvl="0" marL="0" rtl="0" algn="just">
              <a:spcBef>
                <a:spcPts val="0"/>
              </a:spcBef>
              <a:spcAft>
                <a:spcPts val="0"/>
              </a:spcAft>
              <a:buNone/>
            </a:pPr>
            <a:r>
              <a:rPr lang="en" sz="1100">
                <a:solidFill>
                  <a:srgbClr val="000000"/>
                </a:solidFill>
                <a:latin typeface="Arial"/>
                <a:ea typeface="Arial"/>
                <a:cs typeface="Arial"/>
                <a:sym typeface="Arial"/>
              </a:rPr>
              <a:t>The body part contains details of the transactions . </a:t>
            </a:r>
            <a:endParaRPr sz="1100">
              <a:solidFill>
                <a:srgbClr val="000000"/>
              </a:solidFill>
              <a:latin typeface="Arial"/>
              <a:ea typeface="Arial"/>
              <a:cs typeface="Arial"/>
              <a:sym typeface="Arial"/>
            </a:endParaRPr>
          </a:p>
          <a:p>
            <a:pPr indent="0" lvl="0" marL="0" rtl="0" algn="just">
              <a:spcBef>
                <a:spcPts val="0"/>
              </a:spcBef>
              <a:spcAft>
                <a:spcPts val="0"/>
              </a:spcAft>
              <a:buNone/>
            </a:pPr>
            <a:r>
              <a:t/>
            </a:r>
            <a:endParaRPr sz="1100">
              <a:solidFill>
                <a:srgbClr val="000000"/>
              </a:solidFill>
              <a:latin typeface="Arial"/>
              <a:ea typeface="Arial"/>
              <a:cs typeface="Arial"/>
              <a:sym typeface="Arial"/>
            </a:endParaRPr>
          </a:p>
          <a:p>
            <a:pPr indent="0" lvl="0" marL="0" rtl="0" algn="just">
              <a:spcBef>
                <a:spcPts val="0"/>
              </a:spcBef>
              <a:spcAft>
                <a:spcPts val="0"/>
              </a:spcAft>
              <a:buNone/>
            </a:pPr>
            <a:r>
              <a:rPr lang="en" sz="1100">
                <a:solidFill>
                  <a:srgbClr val="000000"/>
                </a:solidFill>
                <a:latin typeface="Arial"/>
                <a:ea typeface="Arial"/>
                <a:cs typeface="Arial"/>
                <a:sym typeface="Arial"/>
              </a:rPr>
              <a:t>If illegitimate access attempts to change previously transactions, the hash value of the corresponding block will remain on the block and there will be inconsistencies, thus exposing this attack.</a:t>
            </a:r>
            <a:endParaRPr sz="1100">
              <a:solidFill>
                <a:srgbClr val="000000"/>
              </a:solidFill>
              <a:latin typeface="Arial"/>
              <a:ea typeface="Arial"/>
              <a:cs typeface="Arial"/>
              <a:sym typeface="Arial"/>
            </a:endParaRPr>
          </a:p>
          <a:p>
            <a:pPr indent="0" lvl="0" marL="0" rtl="0" algn="just">
              <a:lnSpc>
                <a:spcPct val="115000"/>
              </a:lnSpc>
              <a:spcBef>
                <a:spcPts val="0"/>
              </a:spcBef>
              <a:spcAft>
                <a:spcPts val="0"/>
              </a:spcAft>
              <a:buSzPts val="1300"/>
              <a:buNone/>
            </a:pPr>
            <a:r>
              <a:t/>
            </a:r>
            <a:endParaRPr sz="1100">
              <a:solidFill>
                <a:srgbClr val="000000"/>
              </a:solidFill>
              <a:latin typeface="Arial"/>
              <a:ea typeface="Arial"/>
              <a:cs typeface="Arial"/>
              <a:sym typeface="Arial"/>
            </a:endParaRPr>
          </a:p>
        </p:txBody>
      </p:sp>
      <p:pic>
        <p:nvPicPr>
          <p:cNvPr id="170" name="Google Shape;170;p17"/>
          <p:cNvPicPr preferRelativeResize="0"/>
          <p:nvPr/>
        </p:nvPicPr>
        <p:blipFill rotWithShape="1">
          <a:blip r:embed="rId3">
            <a:alphaModFix/>
          </a:blip>
          <a:srcRect b="60078" l="0" r="0" t="0"/>
          <a:stretch/>
        </p:blipFill>
        <p:spPr>
          <a:xfrm>
            <a:off x="311725" y="1419600"/>
            <a:ext cx="2023250" cy="1866375"/>
          </a:xfrm>
          <a:prstGeom prst="rect">
            <a:avLst/>
          </a:prstGeom>
          <a:noFill/>
          <a:ln>
            <a:noFill/>
          </a:ln>
        </p:spPr>
      </p:pic>
      <p:pic>
        <p:nvPicPr>
          <p:cNvPr id="171" name="Google Shape;171;p17"/>
          <p:cNvPicPr preferRelativeResize="0"/>
          <p:nvPr/>
        </p:nvPicPr>
        <p:blipFill rotWithShape="1">
          <a:blip r:embed="rId4">
            <a:alphaModFix/>
          </a:blip>
          <a:srcRect b="0" l="0" r="0" t="0"/>
          <a:stretch/>
        </p:blipFill>
        <p:spPr>
          <a:xfrm>
            <a:off x="1115750" y="3208121"/>
            <a:ext cx="3456249" cy="1866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Efficiency and Probability</a:t>
            </a:r>
            <a:endParaRPr/>
          </a:p>
        </p:txBody>
      </p:sp>
      <p:sp>
        <p:nvSpPr>
          <p:cNvPr id="177" name="Google Shape;177;p18"/>
          <p:cNvSpPr txBox="1"/>
          <p:nvPr/>
        </p:nvSpPr>
        <p:spPr>
          <a:xfrm>
            <a:off x="95825" y="1930500"/>
            <a:ext cx="8941500" cy="824700"/>
          </a:xfrm>
          <a:prstGeom prst="rect">
            <a:avLst/>
          </a:prstGeom>
          <a:noFill/>
          <a:ln>
            <a:noFill/>
          </a:ln>
        </p:spPr>
        <p:txBody>
          <a:bodyPr anchorCtr="0" anchor="t" bIns="91425" lIns="91425" spcFirstLastPara="1" rIns="91425" wrap="square" tIns="91425">
            <a:noAutofit/>
          </a:bodyPr>
          <a:lstStyle/>
          <a:p>
            <a:pPr indent="0" lvl="0" marL="0" marR="0" rtl="0" algn="just">
              <a:lnSpc>
                <a:spcPct val="140000"/>
              </a:lnSpc>
              <a:spcBef>
                <a:spcPts val="0"/>
              </a:spcBef>
              <a:spcAft>
                <a:spcPts val="0"/>
              </a:spcAft>
              <a:buClr>
                <a:srgbClr val="000000"/>
              </a:buClr>
              <a:buSzPts val="1200"/>
              <a:buFont typeface="Arial"/>
              <a:buNone/>
            </a:pPr>
            <a:r>
              <a:rPr b="0" i="0" lang="en" sz="1200" u="none" cap="none" strike="noStrike">
                <a:solidFill>
                  <a:srgbClr val="000000"/>
                </a:solidFill>
                <a:highlight>
                  <a:srgbClr val="FFFFFF"/>
                </a:highlight>
                <a:latin typeface="Arial"/>
                <a:ea typeface="Arial"/>
                <a:cs typeface="Arial"/>
                <a:sym typeface="Arial"/>
              </a:rPr>
              <a:t>This graph shows the impact of the number of validators and invalid transactions in a block on the probability that no invalid transactions are detected during block validation.</a:t>
            </a:r>
            <a:r>
              <a:rPr b="0" i="0" lang="en" sz="1200" u="none" cap="none" strike="noStrike">
                <a:solidFill>
                  <a:srgbClr val="222222"/>
                </a:solidFill>
                <a:highlight>
                  <a:srgbClr val="FFFFFF"/>
                </a:highlight>
                <a:latin typeface="Arial"/>
                <a:ea typeface="Arial"/>
                <a:cs typeface="Arial"/>
                <a:sym typeface="Arial"/>
              </a:rPr>
              <a:t> As the number of validators increased, we could reduce the percentage</a:t>
            </a:r>
            <a:r>
              <a:rPr b="0" i="0" lang="en" sz="1200" u="none" cap="none" strike="noStrike">
                <a:solidFill>
                  <a:srgbClr val="000000"/>
                </a:solidFill>
                <a:highlight>
                  <a:srgbClr val="FFFFFF"/>
                </a:highlight>
                <a:latin typeface="Arial"/>
                <a:ea typeface="Arial"/>
                <a:cs typeface="Arial"/>
                <a:sym typeface="Arial"/>
              </a:rPr>
              <a:t> of </a:t>
            </a:r>
            <a:r>
              <a:rPr b="0" i="0" lang="en" sz="1200" u="none" cap="none" strike="noStrike">
                <a:solidFill>
                  <a:srgbClr val="222222"/>
                </a:solidFill>
                <a:highlight>
                  <a:srgbClr val="FFFFFF"/>
                </a:highlight>
                <a:latin typeface="Arial"/>
                <a:ea typeface="Arial"/>
                <a:cs typeface="Arial"/>
                <a:sym typeface="Arial"/>
              </a:rPr>
              <a:t>transactions that needed to be validated without compromising the performance of invalid transaction detection.</a:t>
            </a:r>
            <a:endParaRPr b="0" i="0" sz="1200" u="none" cap="none" strike="noStrike">
              <a:solidFill>
                <a:srgbClr val="000000"/>
              </a:solidFill>
              <a:highlight>
                <a:srgbClr val="FFFFFF"/>
              </a:highlight>
              <a:latin typeface="Arial"/>
              <a:ea typeface="Arial"/>
              <a:cs typeface="Arial"/>
              <a:sym typeface="Arial"/>
            </a:endParaRPr>
          </a:p>
        </p:txBody>
      </p:sp>
      <p:pic>
        <p:nvPicPr>
          <p:cNvPr id="178" name="Google Shape;178;p18"/>
          <p:cNvPicPr preferRelativeResize="0"/>
          <p:nvPr/>
        </p:nvPicPr>
        <p:blipFill rotWithShape="1">
          <a:blip r:embed="rId3">
            <a:alphaModFix/>
          </a:blip>
          <a:srcRect b="0" l="0" r="0" t="0"/>
          <a:stretch/>
        </p:blipFill>
        <p:spPr>
          <a:xfrm>
            <a:off x="1725588" y="2889876"/>
            <a:ext cx="5692878" cy="2106375"/>
          </a:xfrm>
          <a:prstGeom prst="rect">
            <a:avLst/>
          </a:prstGeom>
          <a:noFill/>
          <a:ln>
            <a:noFill/>
          </a:ln>
        </p:spPr>
      </p:pic>
      <p:sp>
        <p:nvSpPr>
          <p:cNvPr id="179" name="Google Shape;179;p18"/>
          <p:cNvSpPr txBox="1"/>
          <p:nvPr/>
        </p:nvSpPr>
        <p:spPr>
          <a:xfrm>
            <a:off x="95825" y="1398350"/>
            <a:ext cx="8941500" cy="623700"/>
          </a:xfrm>
          <a:prstGeom prst="rect">
            <a:avLst/>
          </a:prstGeom>
          <a:noFill/>
          <a:ln>
            <a:noFill/>
          </a:ln>
        </p:spPr>
        <p:txBody>
          <a:bodyPr anchorCtr="0" anchor="t" bIns="91425" lIns="91425" spcFirstLastPara="1" rIns="91425" wrap="square" tIns="91425">
            <a:noAutofit/>
          </a:bodyPr>
          <a:lstStyle/>
          <a:p>
            <a:pPr indent="0" lvl="0" marL="0" marR="0" rtl="0" algn="just">
              <a:lnSpc>
                <a:spcPct val="140000"/>
              </a:lnSpc>
              <a:spcBef>
                <a:spcPts val="0"/>
              </a:spcBef>
              <a:spcAft>
                <a:spcPts val="0"/>
              </a:spcAft>
              <a:buClr>
                <a:srgbClr val="000000"/>
              </a:buClr>
              <a:buSzPts val="1200"/>
              <a:buFont typeface="Arial"/>
              <a:buNone/>
            </a:pPr>
            <a:r>
              <a:rPr b="0" i="0" lang="en" sz="1200" u="none" cap="none" strike="noStrike">
                <a:solidFill>
                  <a:srgbClr val="000000"/>
                </a:solidFill>
                <a:highlight>
                  <a:srgbClr val="FFFFFF"/>
                </a:highlight>
                <a:latin typeface="Arial"/>
                <a:ea typeface="Arial"/>
                <a:cs typeface="Arial"/>
                <a:sym typeface="Arial"/>
              </a:rPr>
              <a:t>This </a:t>
            </a:r>
            <a:r>
              <a:rPr b="1" i="0" lang="en" sz="1200" u="none" cap="none" strike="noStrike">
                <a:solidFill>
                  <a:srgbClr val="000000"/>
                </a:solidFill>
                <a:highlight>
                  <a:srgbClr val="FFFFFF"/>
                </a:highlight>
                <a:latin typeface="Arial"/>
                <a:ea typeface="Arial"/>
                <a:cs typeface="Arial"/>
                <a:sym typeface="Arial"/>
              </a:rPr>
              <a:t>Architecture utilizing the Layered Lightweight Blockchain Framework (LLBF)</a:t>
            </a:r>
            <a:r>
              <a:rPr b="0" i="0" lang="en" sz="1200" u="none" cap="none" strike="noStrike">
                <a:solidFill>
                  <a:srgbClr val="000000"/>
                </a:solidFill>
                <a:highlight>
                  <a:srgbClr val="FFFFFF"/>
                </a:highlight>
                <a:latin typeface="Arial"/>
                <a:ea typeface="Arial"/>
                <a:cs typeface="Arial"/>
                <a:sym typeface="Arial"/>
              </a:rPr>
              <a:t> along with Bitcoin BTC for transactions and using dynamic high-throughput algorithm to verify legitimate transactions.</a:t>
            </a:r>
            <a:endParaRPr b="0" i="0" sz="1200" u="none" cap="none" strike="noStrike">
              <a:solidFill>
                <a:srgbClr val="000000"/>
              </a:solidFill>
              <a:highlight>
                <a:srgbClr val="FFFFFF"/>
              </a:highlight>
              <a:latin typeface="Arial"/>
              <a:ea typeface="Arial"/>
              <a:cs typeface="Arial"/>
              <a:sym typeface="Arial"/>
            </a:endParaRPr>
          </a:p>
        </p:txBody>
      </p:sp>
      <p:sp>
        <p:nvSpPr>
          <p:cNvPr id="180" name="Google Shape;180;p18"/>
          <p:cNvSpPr txBox="1"/>
          <p:nvPr/>
        </p:nvSpPr>
        <p:spPr>
          <a:xfrm>
            <a:off x="5749675" y="2686475"/>
            <a:ext cx="3287700" cy="238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Final Thoughts</a:t>
            </a:r>
            <a:endParaRPr/>
          </a:p>
        </p:txBody>
      </p:sp>
      <p:sp>
        <p:nvSpPr>
          <p:cNvPr id="186" name="Google Shape;186;p19"/>
          <p:cNvSpPr txBox="1"/>
          <p:nvPr>
            <p:ph idx="1" type="body"/>
          </p:nvPr>
        </p:nvSpPr>
        <p:spPr>
          <a:xfrm>
            <a:off x="311700" y="1505700"/>
            <a:ext cx="3999900" cy="307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 sz="1400">
                <a:solidFill>
                  <a:srgbClr val="000000"/>
                </a:solidFill>
              </a:rPr>
              <a:t>While these models provide a much better solution, adaptation has still become difficult</a:t>
            </a:r>
            <a:endParaRPr sz="1400">
              <a:solidFill>
                <a:srgbClr val="000000"/>
              </a:solidFill>
            </a:endParaRPr>
          </a:p>
          <a:p>
            <a:pPr indent="0" lvl="0" marL="0" rtl="0" algn="l">
              <a:lnSpc>
                <a:spcPct val="100000"/>
              </a:lnSpc>
              <a:spcBef>
                <a:spcPts val="0"/>
              </a:spcBef>
              <a:spcAft>
                <a:spcPts val="0"/>
              </a:spcAft>
              <a:buSzPts val="1300"/>
              <a:buNone/>
            </a:pPr>
            <a:r>
              <a:t/>
            </a:r>
            <a:endParaRPr sz="1400">
              <a:solidFill>
                <a:srgbClr val="000000"/>
              </a:solidFill>
            </a:endParaRPr>
          </a:p>
          <a:p>
            <a:pPr indent="0" lvl="0" marL="0" rtl="0" algn="l">
              <a:lnSpc>
                <a:spcPct val="100000"/>
              </a:lnSpc>
              <a:spcBef>
                <a:spcPts val="0"/>
              </a:spcBef>
              <a:spcAft>
                <a:spcPts val="0"/>
              </a:spcAft>
              <a:buSzPts val="1300"/>
              <a:buNone/>
            </a:pPr>
            <a:r>
              <a:rPr lang="en" sz="1400">
                <a:solidFill>
                  <a:srgbClr val="000000"/>
                </a:solidFill>
              </a:rPr>
              <a:t>Suggestions</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Start smaller with microgrids, </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Quicker adoption of EVs</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learn the protocols of EV charging</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Expand with commercial charging networks</a:t>
            </a:r>
            <a:endParaRPr/>
          </a:p>
        </p:txBody>
      </p:sp>
      <p:pic>
        <p:nvPicPr>
          <p:cNvPr id="187" name="Google Shape;187;p19"/>
          <p:cNvPicPr preferRelativeResize="0"/>
          <p:nvPr/>
        </p:nvPicPr>
        <p:blipFill rotWithShape="1">
          <a:blip r:embed="rId3">
            <a:alphaModFix/>
          </a:blip>
          <a:srcRect b="0" l="0" r="0" t="0"/>
          <a:stretch/>
        </p:blipFill>
        <p:spPr>
          <a:xfrm>
            <a:off x="4452100" y="1531650"/>
            <a:ext cx="4527601" cy="30242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Part 1: Introduction to Vehicle to Grid (V2G) and Potential Impact on Renewables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Image References</a:t>
            </a:r>
            <a:endParaRPr/>
          </a:p>
        </p:txBody>
      </p:sp>
      <p:sp>
        <p:nvSpPr>
          <p:cNvPr id="193" name="Google Shape;193;p20"/>
          <p:cNvSpPr txBox="1"/>
          <p:nvPr/>
        </p:nvSpPr>
        <p:spPr>
          <a:xfrm>
            <a:off x="145025" y="1476375"/>
            <a:ext cx="8520600" cy="335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Roberts, David. “Solar Power's Greatest Challenge Was Discovered 10 Years Ago. It Looks like a Duck.” Vox, Vox, 20 Mar. 2018, www.vox.com/energy-and-environment/2018/3/20/17128478/solar-duck-curve-nrel-researcher.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Hanley, Steve. “Grid-Scale Battery Storage Accelerating In Colorado &amp;amp; Australia.” CleanTechnica, 23 Oct. 2018, cleantechnica.com/2018/10/23/grid-scale-battery-storage-accelerating-in-colorado-australia/.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Pathrotkar, Pragati. “Vehicle-to-Grid Technology Market - Industry Outlook, Growth Prospects and Key Opportunities.” The Manufacturer PR Service, 18 Feb. 2020, pr.themanufacturer.com/vehicle-to-grid-technology-market-industry-outlook-growth-prospects-and-key-opportunities/.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Wenzel, Elsa. “Vehicle to Grid (V2G) Technology.” IEEE Innovation at Work, 22 Nov. 2019, innovationatwork.ieee.org/vehicle-to-grid-v2g-technology/.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Challenges of Adopting Renewables</a:t>
            </a:r>
            <a:endParaRPr/>
          </a:p>
        </p:txBody>
      </p:sp>
      <p:sp>
        <p:nvSpPr>
          <p:cNvPr id="76" name="Google Shape;76;p3"/>
          <p:cNvSpPr txBox="1"/>
          <p:nvPr>
            <p:ph idx="1" type="body"/>
          </p:nvPr>
        </p:nvSpPr>
        <p:spPr>
          <a:xfrm>
            <a:off x="311700" y="1505700"/>
            <a:ext cx="3075300" cy="307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300"/>
              <a:buNone/>
            </a:pPr>
            <a:r>
              <a:rPr lang="en"/>
              <a:t>Non Fossil sources accounted for 20% of U.S. energy consumption in 2019, and is growing</a:t>
            </a:r>
            <a:endParaRPr/>
          </a:p>
          <a:p>
            <a:pPr indent="0" lvl="0" marL="0" rtl="0" algn="l">
              <a:lnSpc>
                <a:spcPct val="115000"/>
              </a:lnSpc>
              <a:spcBef>
                <a:spcPts val="1600"/>
              </a:spcBef>
              <a:spcAft>
                <a:spcPts val="1600"/>
              </a:spcAft>
              <a:buSzPts val="1300"/>
              <a:buNone/>
            </a:pPr>
            <a:r>
              <a:rPr lang="en"/>
              <a:t>The rise in renewables has created an imbalance of daily power demand</a:t>
            </a:r>
            <a:endParaRPr/>
          </a:p>
        </p:txBody>
      </p:sp>
      <p:pic>
        <p:nvPicPr>
          <p:cNvPr id="77" name="Google Shape;77;p3"/>
          <p:cNvPicPr preferRelativeResize="0"/>
          <p:nvPr/>
        </p:nvPicPr>
        <p:blipFill rotWithShape="1">
          <a:blip r:embed="rId3">
            <a:alphaModFix/>
          </a:blip>
          <a:srcRect b="0" l="0" r="0" t="0"/>
          <a:stretch/>
        </p:blipFill>
        <p:spPr>
          <a:xfrm>
            <a:off x="3539400" y="1277025"/>
            <a:ext cx="5452201" cy="36849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Solutions for Electric Grid Stability</a:t>
            </a:r>
            <a:endParaRPr/>
          </a:p>
        </p:txBody>
      </p:sp>
      <p:sp>
        <p:nvSpPr>
          <p:cNvPr id="83" name="Google Shape;83;p4"/>
          <p:cNvSpPr txBox="1"/>
          <p:nvPr>
            <p:ph idx="2" type="body"/>
          </p:nvPr>
        </p:nvSpPr>
        <p:spPr>
          <a:xfrm>
            <a:off x="4832400" y="1505700"/>
            <a:ext cx="3999900" cy="307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300"/>
              <a:buNone/>
            </a:pPr>
            <a:r>
              <a:rPr lang="en"/>
              <a:t>Ideal solution: have a “battery” store power generated by renewables for peak hours.</a:t>
            </a:r>
            <a:endParaRPr/>
          </a:p>
          <a:p>
            <a:pPr indent="0" lvl="0" marL="0" rtl="0" algn="l">
              <a:lnSpc>
                <a:spcPct val="115000"/>
              </a:lnSpc>
              <a:spcBef>
                <a:spcPts val="1600"/>
              </a:spcBef>
              <a:spcAft>
                <a:spcPts val="0"/>
              </a:spcAft>
              <a:buSzPts val="1300"/>
              <a:buNone/>
            </a:pPr>
            <a:r>
              <a:rPr lang="en"/>
              <a:t>Issue: Battery technology can not (yet) store sufficient power to meet demand without significant costs</a:t>
            </a:r>
            <a:endParaRPr/>
          </a:p>
          <a:p>
            <a:pPr indent="0" lvl="0" marL="0" rtl="0" algn="l">
              <a:lnSpc>
                <a:spcPct val="115000"/>
              </a:lnSpc>
              <a:spcBef>
                <a:spcPts val="1600"/>
              </a:spcBef>
              <a:spcAft>
                <a:spcPts val="1600"/>
              </a:spcAft>
              <a:buSzPts val="1300"/>
              <a:buNone/>
            </a:pPr>
            <a:r>
              <a:rPr lang="en"/>
              <a:t>Alternative solution: Allow for “microgrids” to handle power generation and storage at a smaller scale.</a:t>
            </a:r>
            <a:endParaRPr/>
          </a:p>
        </p:txBody>
      </p:sp>
      <p:pic>
        <p:nvPicPr>
          <p:cNvPr id="84" name="Google Shape;84;p4"/>
          <p:cNvPicPr preferRelativeResize="0"/>
          <p:nvPr/>
        </p:nvPicPr>
        <p:blipFill rotWithShape="1">
          <a:blip r:embed="rId3">
            <a:alphaModFix/>
          </a:blip>
          <a:srcRect b="0" l="0" r="0" t="0"/>
          <a:stretch/>
        </p:blipFill>
        <p:spPr>
          <a:xfrm>
            <a:off x="311725" y="1672400"/>
            <a:ext cx="4206332" cy="307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Rise of Electric Vehicles (EVs)</a:t>
            </a:r>
            <a:endParaRPr/>
          </a:p>
        </p:txBody>
      </p:sp>
      <p:sp>
        <p:nvSpPr>
          <p:cNvPr id="90" name="Google Shape;90;p5"/>
          <p:cNvSpPr txBox="1"/>
          <p:nvPr/>
        </p:nvSpPr>
        <p:spPr>
          <a:xfrm>
            <a:off x="311725" y="1524000"/>
            <a:ext cx="6046200" cy="3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Fossil-fuel vehicles are being phased out with Electric Vehicles (EVs) to help fight climate change</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EV’s have battery sizes that range from 21-94 kilowatt hours (kWh).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Meanwhile, the average daily electricity consumption for a U.S. residential utility customer was 29.175 kWh in 2019</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Therefore, what if we can use the energy in the EV battery to help with storing grid power, as well as supplying grid power during peak hours?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91" name="Google Shape;91;p5"/>
          <p:cNvPicPr preferRelativeResize="0"/>
          <p:nvPr/>
        </p:nvPicPr>
        <p:blipFill rotWithShape="1">
          <a:blip r:embed="rId3">
            <a:alphaModFix/>
          </a:blip>
          <a:srcRect b="0" l="0" r="0" t="0"/>
          <a:stretch/>
        </p:blipFill>
        <p:spPr>
          <a:xfrm>
            <a:off x="6486525" y="2277125"/>
            <a:ext cx="2345801" cy="1649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Vehicle to Grid (V2G)</a:t>
            </a:r>
            <a:endParaRPr/>
          </a:p>
        </p:txBody>
      </p:sp>
      <p:sp>
        <p:nvSpPr>
          <p:cNvPr id="97" name="Google Shape;97;p6"/>
          <p:cNvSpPr txBox="1"/>
          <p:nvPr>
            <p:ph idx="2" type="body"/>
          </p:nvPr>
        </p:nvSpPr>
        <p:spPr>
          <a:xfrm>
            <a:off x="4832400" y="1505700"/>
            <a:ext cx="3999900" cy="307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300"/>
              <a:buNone/>
            </a:pPr>
            <a:r>
              <a:rPr lang="en"/>
              <a:t>V2G allows for vehicles to assert power back to the grid.</a:t>
            </a:r>
            <a:endParaRPr/>
          </a:p>
          <a:p>
            <a:pPr indent="0" lvl="0" marL="0" rtl="0" algn="l">
              <a:lnSpc>
                <a:spcPct val="115000"/>
              </a:lnSpc>
              <a:spcBef>
                <a:spcPts val="1600"/>
              </a:spcBef>
              <a:spcAft>
                <a:spcPts val="0"/>
              </a:spcAft>
              <a:buSzPts val="1300"/>
              <a:buNone/>
            </a:pPr>
            <a:r>
              <a:rPr lang="en"/>
              <a:t>Can be used when there isn’t sufficient power from the grid.</a:t>
            </a:r>
            <a:endParaRPr/>
          </a:p>
          <a:p>
            <a:pPr indent="0" lvl="0" marL="0" rtl="0" algn="l">
              <a:lnSpc>
                <a:spcPct val="115000"/>
              </a:lnSpc>
              <a:spcBef>
                <a:spcPts val="1600"/>
              </a:spcBef>
              <a:spcAft>
                <a:spcPts val="0"/>
              </a:spcAft>
              <a:buSzPts val="1300"/>
              <a:buNone/>
            </a:pPr>
            <a:r>
              <a:rPr lang="en"/>
              <a:t>Several EV’s using V2G can be used as a giant “battery” for the power grid</a:t>
            </a:r>
            <a:endParaRPr/>
          </a:p>
          <a:p>
            <a:pPr indent="0" lvl="0" marL="0" rtl="0" algn="l">
              <a:lnSpc>
                <a:spcPct val="115000"/>
              </a:lnSpc>
              <a:spcBef>
                <a:spcPts val="1600"/>
              </a:spcBef>
              <a:spcAft>
                <a:spcPts val="1600"/>
              </a:spcAft>
              <a:buSzPts val="1300"/>
              <a:buNone/>
            </a:pPr>
            <a:r>
              <a:rPr lang="en"/>
              <a:t>ISO 15118 Protocol is allowing for easier capabilities of V2G</a:t>
            </a:r>
            <a:endParaRPr/>
          </a:p>
        </p:txBody>
      </p:sp>
      <p:pic>
        <p:nvPicPr>
          <p:cNvPr id="98" name="Google Shape;98;p6"/>
          <p:cNvPicPr preferRelativeResize="0"/>
          <p:nvPr/>
        </p:nvPicPr>
        <p:blipFill rotWithShape="1">
          <a:blip r:embed="rId3">
            <a:alphaModFix/>
          </a:blip>
          <a:srcRect b="0" l="0" r="0" t="0"/>
          <a:stretch/>
        </p:blipFill>
        <p:spPr>
          <a:xfrm>
            <a:off x="128575" y="1791775"/>
            <a:ext cx="4527599" cy="25040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Current Setbacks for Adopting V2G</a:t>
            </a:r>
            <a:endParaRPr/>
          </a:p>
        </p:txBody>
      </p:sp>
      <p:sp>
        <p:nvSpPr>
          <p:cNvPr id="104" name="Google Shape;104;p7"/>
          <p:cNvSpPr txBox="1"/>
          <p:nvPr/>
        </p:nvSpPr>
        <p:spPr>
          <a:xfrm>
            <a:off x="311725" y="1524000"/>
            <a:ext cx="8520600" cy="33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Power Utilities can only buy limited energy back from consumers to remain financially stable.</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To get credited for selling energy from EVs, money must flow through multiple financial institutions associated with the Power Utility.</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Therefore, a new distribution model would need to be created to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(1) determine the electricity trading price and amount, and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(2) settle the trading price contract in an effective and secure manner. </a:t>
            </a:r>
            <a:endParaRPr b="0" i="0" sz="15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Using Blockchain for Energy Transactions</a:t>
            </a:r>
            <a:endParaRPr/>
          </a:p>
        </p:txBody>
      </p:sp>
      <p:sp>
        <p:nvSpPr>
          <p:cNvPr id="110" name="Google Shape;110;p8"/>
          <p:cNvSpPr txBox="1"/>
          <p:nvPr>
            <p:ph idx="1" type="body"/>
          </p:nvPr>
        </p:nvSpPr>
        <p:spPr>
          <a:xfrm>
            <a:off x="311700" y="1505700"/>
            <a:ext cx="4724700" cy="307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300"/>
              <a:buNone/>
            </a:pPr>
            <a:r>
              <a:rPr lang="en"/>
              <a:t>Blockchain was built as a distributed ledger that permits transactions to be gathered into blocks and recorded. </a:t>
            </a:r>
            <a:endParaRPr/>
          </a:p>
          <a:p>
            <a:pPr indent="0" lvl="0" marL="0" rtl="0" algn="l">
              <a:lnSpc>
                <a:spcPct val="115000"/>
              </a:lnSpc>
              <a:spcBef>
                <a:spcPts val="1600"/>
              </a:spcBef>
              <a:spcAft>
                <a:spcPts val="0"/>
              </a:spcAft>
              <a:buSzPts val="1300"/>
              <a:buNone/>
            </a:pPr>
            <a:r>
              <a:rPr lang="en"/>
              <a:t>It allows the resulting ledger to be accessed by different servers and which cryptographically chains blocks in chronological order.  </a:t>
            </a:r>
            <a:endParaRPr/>
          </a:p>
          <a:p>
            <a:pPr indent="0" lvl="0" marL="0" rtl="0" algn="l">
              <a:lnSpc>
                <a:spcPct val="115000"/>
              </a:lnSpc>
              <a:spcBef>
                <a:spcPts val="1600"/>
              </a:spcBef>
              <a:spcAft>
                <a:spcPts val="1600"/>
              </a:spcAft>
              <a:buSzPts val="1300"/>
              <a:buNone/>
            </a:pPr>
            <a:r>
              <a:rPr lang="en"/>
              <a:t>Tho methods will be discussed; the Multi-Agent Coalition Model, and the Edge as a Service Model</a:t>
            </a:r>
            <a:endParaRPr/>
          </a:p>
        </p:txBody>
      </p:sp>
      <p:pic>
        <p:nvPicPr>
          <p:cNvPr id="111" name="Google Shape;111;p8"/>
          <p:cNvPicPr preferRelativeResize="0"/>
          <p:nvPr/>
        </p:nvPicPr>
        <p:blipFill rotWithShape="1">
          <a:blip r:embed="rId3">
            <a:alphaModFix/>
          </a:blip>
          <a:srcRect b="0" l="0" r="0" t="0"/>
          <a:stretch/>
        </p:blipFill>
        <p:spPr>
          <a:xfrm>
            <a:off x="5511750" y="1610400"/>
            <a:ext cx="3215525" cy="321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9"/>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Part 2: Multi-Agent Coalition Model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